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_rels/slideLayout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87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notesMaster" Target="notesMasters/notesMaster1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Click to move the slide</a:t>
            </a: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SG" sz="2000" spc="-1" strike="noStrike">
                <a:latin typeface="Arial"/>
              </a:rPr>
              <a:t>Click to edit the notes format</a:t>
            </a:r>
            <a:endParaRPr b="0" lang="en-SG" sz="2000" spc="-1" strike="noStrike">
              <a:latin typeface="Arial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SG" sz="1400" spc="-1" strike="noStrike">
                <a:latin typeface="Times New Roman"/>
              </a:rPr>
              <a:t>&lt;header&gt;</a:t>
            </a:r>
            <a:endParaRPr b="0" lang="en-SG" sz="1400" spc="-1" strike="noStrike">
              <a:latin typeface="Times New Roman"/>
            </a:endParaRPr>
          </a:p>
        </p:txBody>
      </p:sp>
      <p:sp>
        <p:nvSpPr>
          <p:cNvPr id="33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SG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SG" sz="1400" spc="-1" strike="noStrike">
                <a:latin typeface="Times New Roman"/>
              </a:rPr>
              <a:t>&lt;date/time&gt;</a:t>
            </a:r>
            <a:endParaRPr b="0" lang="en-SG" sz="1400" spc="-1" strike="noStrike">
              <a:latin typeface="Times New Roman"/>
            </a:endParaRPr>
          </a:p>
        </p:txBody>
      </p:sp>
      <p:sp>
        <p:nvSpPr>
          <p:cNvPr id="33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SG" sz="1400" spc="-1" strike="noStrike">
                <a:latin typeface="Times New Roman"/>
              </a:defRPr>
            </a:lvl1pPr>
          </a:lstStyle>
          <a:p>
            <a:r>
              <a:rPr b="0" lang="en-SG" sz="1400" spc="-1" strike="noStrike">
                <a:latin typeface="Times New Roman"/>
              </a:rPr>
              <a:t>&lt;footer&gt;</a:t>
            </a:r>
            <a:endParaRPr b="0" lang="en-SG" sz="1400" spc="-1" strike="noStrike">
              <a:latin typeface="Times New Roman"/>
            </a:endParaRPr>
          </a:p>
        </p:txBody>
      </p:sp>
      <p:sp>
        <p:nvSpPr>
          <p:cNvPr id="33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SG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BD179412-7BFB-4E58-9F79-782CA59E91F4}" type="slidenum">
              <a:rPr b="0" lang="en-SG" sz="1400" spc="-1" strike="noStrike">
                <a:latin typeface="Times New Roman"/>
              </a:rPr>
              <a:t>&lt;number&gt;</a:t>
            </a:fld>
            <a:endParaRPr b="0" lang="en-SG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SG" sz="2000" spc="-1" strike="noStrike">
              <a:latin typeface="Arial"/>
            </a:endParaRPr>
          </a:p>
        </p:txBody>
      </p:sp>
      <p:sp>
        <p:nvSpPr>
          <p:cNvPr id="450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1E745AC-4B3E-477D-B6A8-2C874F63BF8B}" type="slidenum">
              <a:rPr b="0" lang="en-US" sz="1200" spc="-1" strike="noStrike">
                <a:latin typeface="Times New Roman"/>
              </a:rPr>
              <a:t>&lt;number&gt;</a:t>
            </a:fld>
            <a:endParaRPr b="0" lang="en-SG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SG" sz="2000" spc="-1" strike="noStrike">
              <a:latin typeface="Arial"/>
            </a:endParaRPr>
          </a:p>
        </p:txBody>
      </p:sp>
      <p:sp>
        <p:nvSpPr>
          <p:cNvPr id="453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A534989-6EB0-4F76-B94D-915F94574E64}" type="slidenum">
              <a:rPr b="0" lang="en-US" sz="1200" spc="-1" strike="noStrike">
                <a:latin typeface="Times New Roman"/>
              </a:rPr>
              <a:t>&lt;number&gt;</a:t>
            </a:fld>
            <a:endParaRPr b="0" lang="en-SG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SG" sz="2000" spc="-1" strike="noStrike">
              <a:latin typeface="Arial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ACF3150-90B8-4CA1-8986-402985C154F1}" type="slidenum">
              <a:rPr b="0" lang="en-US" sz="1200" spc="-1" strike="noStrike">
                <a:latin typeface="Times New Roman"/>
              </a:rPr>
              <a:t>&lt;number&gt;</a:t>
            </a:fld>
            <a:endParaRPr b="0" lang="en-SG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SG" sz="2000" spc="-1" strike="noStrike">
              <a:latin typeface="Arial"/>
            </a:endParaRPr>
          </a:p>
        </p:txBody>
      </p:sp>
      <p:sp>
        <p:nvSpPr>
          <p:cNvPr id="459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717267D-2DB0-4B33-A30B-556483A32582}" type="slidenum">
              <a:rPr b="0" lang="en-US" sz="1200" spc="-1" strike="noStrike">
                <a:latin typeface="Times New Roman"/>
              </a:rPr>
              <a:t>&lt;number&gt;</a:t>
            </a:fld>
            <a:endParaRPr b="0" lang="en-SG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SG" sz="2000" spc="-1" strike="noStrike"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85CF380-2C12-40A2-B8AE-46357224DCE2}" type="slidenum">
              <a:rPr b="0" lang="en-US" sz="1200" spc="-1" strike="noStrike">
                <a:latin typeface="Times New Roman"/>
              </a:rPr>
              <a:t>&lt;number&gt;</a:t>
            </a:fld>
            <a:endParaRPr b="0" lang="en-SG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SG" sz="2000" spc="-1" strike="noStrike">
              <a:latin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8B4AD39-F138-4006-8A1B-8767893C99EB}" type="slidenum">
              <a:rPr b="0" lang="en-US" sz="1200" spc="-1" strike="noStrike">
                <a:latin typeface="Times New Roman"/>
              </a:rPr>
              <a:t>&lt;number&gt;</a:t>
            </a:fld>
            <a:endParaRPr b="0" lang="en-SG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SG" sz="2000" spc="-1" strike="noStrike"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770FDBC-D334-4948-BADC-3A177B7C4F08}" type="slidenum">
              <a:rPr b="0" lang="en-US" sz="1200" spc="-1" strike="noStrike">
                <a:latin typeface="Times New Roman"/>
              </a:rPr>
              <a:t>&lt;number&gt;</a:t>
            </a:fld>
            <a:endParaRPr b="0" lang="en-SG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SG" sz="2000" spc="-1" strike="noStrike">
              <a:latin typeface="Aria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59E5311-8E55-4F9F-8C35-82A0A252193F}" type="slidenum">
              <a:rPr b="0" lang="en-US" sz="1200" spc="-1" strike="noStrike">
                <a:latin typeface="Times New Roman"/>
              </a:rPr>
              <a:t>&lt;number&gt;</a:t>
            </a:fld>
            <a:endParaRPr b="0" lang="en-SG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93.xml"/><Relationship Id="rId13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6e2d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9f8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Click to edit the title </a:t>
            </a: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text format</a:t>
            </a: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SG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6e2d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9f8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Click to </a:t>
            </a: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edit the </a:t>
            </a: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title text </a:t>
            </a: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format</a:t>
            </a: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SG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6e2d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9f8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Click to edit </a:t>
            </a: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the title text </a:t>
            </a: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format</a:t>
            </a: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SG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6e2d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9f8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SG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6e2d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9f8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6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SG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6e2d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9f8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SG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6e2d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9f8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SG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e6e2d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Shape 1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9f8f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9" name="Image 0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SG" sz="4400" spc="-1" strike="noStrike">
                <a:solidFill>
                  <a:srgbClr val="000000"/>
                </a:solidFill>
                <a:latin typeface="Calibri Light"/>
              </a:rPr>
              <a:t>Click to edit the title text format</a:t>
            </a:r>
            <a:endParaRPr b="0" lang="en-SG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SG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SG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SG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SG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slideLayout" Target="../slideLayouts/slideLayout25.xml"/><Relationship Id="rId7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slideLayout" Target="../slideLayouts/slideLayout37.xml"/><Relationship Id="rId7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49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slideLayout" Target="../slideLayouts/slideLayout61.xml"/><Relationship Id="rId7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7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35" name="Text 0"/>
          <p:cNvSpPr/>
          <p:nvPr/>
        </p:nvSpPr>
        <p:spPr>
          <a:xfrm>
            <a:off x="6280200" y="2011320"/>
            <a:ext cx="7556040" cy="212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Docker Image Cleanup Lifecycle in JFrog Artifactory</a:t>
            </a:r>
            <a:endParaRPr b="0" lang="en-SG" sz="4450" spc="-1" strike="noStrike">
              <a:latin typeface="Arial"/>
            </a:endParaRPr>
          </a:p>
        </p:txBody>
      </p:sp>
      <p:sp>
        <p:nvSpPr>
          <p:cNvPr id="336" name="Text 1"/>
          <p:cNvSpPr/>
          <p:nvPr/>
        </p:nvSpPr>
        <p:spPr>
          <a:xfrm>
            <a:off x="6280200" y="4477680"/>
            <a:ext cx="75560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Streamlining the lifecycle management of Docker images stored in JFrog Artifactory. This presentation outlines our automated process for identifying, scanning, and safely removing unused images.</a:t>
            </a:r>
            <a:endParaRPr b="0" lang="en-SG" sz="1750" spc="-1" strike="noStrike">
              <a:latin typeface="Arial"/>
            </a:endParaRPr>
          </a:p>
        </p:txBody>
      </p:sp>
      <p:sp>
        <p:nvSpPr>
          <p:cNvPr id="337" name="Shape 2"/>
          <p:cNvSpPr/>
          <p:nvPr/>
        </p:nvSpPr>
        <p:spPr>
          <a:xfrm>
            <a:off x="6280200" y="5838480"/>
            <a:ext cx="362520" cy="362520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Text 3"/>
          <p:cNvSpPr/>
          <p:nvPr/>
        </p:nvSpPr>
        <p:spPr>
          <a:xfrm>
            <a:off x="6756480" y="5821560"/>
            <a:ext cx="248724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buNone/>
              <a:tabLst>
                <a:tab algn="l" pos="0"/>
              </a:tabLst>
            </a:pPr>
            <a:r>
              <a:rPr b="1" lang="en-US" sz="2200" spc="-1" strike="noStrike">
                <a:solidFill>
                  <a:srgbClr val="161613"/>
                </a:solidFill>
                <a:latin typeface="Inter Bold"/>
                <a:ea typeface="Inter Bold"/>
              </a:rPr>
              <a:t>by CodeZero Zero</a:t>
            </a:r>
            <a:endParaRPr b="0" lang="en-SG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835000"/>
          </a:xfrm>
          <a:prstGeom prst="rect">
            <a:avLst/>
          </a:prstGeom>
          <a:ln w="0">
            <a:noFill/>
          </a:ln>
        </p:spPr>
      </p:pic>
      <p:sp>
        <p:nvSpPr>
          <p:cNvPr id="340" name="Text 0"/>
          <p:cNvSpPr/>
          <p:nvPr/>
        </p:nvSpPr>
        <p:spPr>
          <a:xfrm>
            <a:off x="793800" y="3909240"/>
            <a:ext cx="1290564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Overview of JFrog Artifactory as Docker Registry</a:t>
            </a:r>
            <a:endParaRPr b="0" lang="en-SG" sz="4450" spc="-1" strike="noStrike">
              <a:latin typeface="Arial"/>
            </a:endParaRPr>
          </a:p>
        </p:txBody>
      </p:sp>
      <p:sp>
        <p:nvSpPr>
          <p:cNvPr id="341" name="Shape 1"/>
          <p:cNvSpPr/>
          <p:nvPr/>
        </p:nvSpPr>
        <p:spPr>
          <a:xfrm>
            <a:off x="793800" y="521352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Text 2"/>
          <p:cNvSpPr/>
          <p:nvPr/>
        </p:nvSpPr>
        <p:spPr>
          <a:xfrm>
            <a:off x="878760" y="5256000"/>
            <a:ext cx="3398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buNone/>
              <a:tabLst>
                <a:tab algn="l" pos="0"/>
              </a:tabLst>
            </a:pPr>
            <a:r>
              <a:rPr b="0" lang="en-US" sz="26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1</a:t>
            </a:r>
            <a:endParaRPr b="0" lang="en-SG" sz="2650" spc="-1" strike="noStrike">
              <a:latin typeface="Arial"/>
            </a:endParaRPr>
          </a:p>
        </p:txBody>
      </p:sp>
      <p:sp>
        <p:nvSpPr>
          <p:cNvPr id="343" name="Text 3"/>
          <p:cNvSpPr/>
          <p:nvPr/>
        </p:nvSpPr>
        <p:spPr>
          <a:xfrm>
            <a:off x="1531080" y="5213520"/>
            <a:ext cx="30466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Centralized Repository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344" name="Text 4"/>
          <p:cNvSpPr/>
          <p:nvPr/>
        </p:nvSpPr>
        <p:spPr>
          <a:xfrm>
            <a:off x="1531080" y="5703840"/>
            <a:ext cx="345888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JFrog Artifactory serves as a single source of truth for all Docker images across our organization.</a:t>
            </a:r>
            <a:endParaRPr b="0" lang="en-SG" sz="1750" spc="-1" strike="noStrike">
              <a:latin typeface="Arial"/>
            </a:endParaRPr>
          </a:p>
        </p:txBody>
      </p:sp>
      <p:sp>
        <p:nvSpPr>
          <p:cNvPr id="345" name="Shape 5"/>
          <p:cNvSpPr/>
          <p:nvPr/>
        </p:nvSpPr>
        <p:spPr>
          <a:xfrm>
            <a:off x="5217120" y="521352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Text 6"/>
          <p:cNvSpPr/>
          <p:nvPr/>
        </p:nvSpPr>
        <p:spPr>
          <a:xfrm>
            <a:off x="5302080" y="5256000"/>
            <a:ext cx="3398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buNone/>
              <a:tabLst>
                <a:tab algn="l" pos="0"/>
              </a:tabLst>
            </a:pPr>
            <a:r>
              <a:rPr b="0" lang="en-US" sz="26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2</a:t>
            </a:r>
            <a:endParaRPr b="0" lang="en-SG" sz="2650" spc="-1" strike="noStrike">
              <a:latin typeface="Arial"/>
            </a:endParaRPr>
          </a:p>
        </p:txBody>
      </p:sp>
      <p:sp>
        <p:nvSpPr>
          <p:cNvPr id="347" name="Text 7"/>
          <p:cNvSpPr/>
          <p:nvPr/>
        </p:nvSpPr>
        <p:spPr>
          <a:xfrm>
            <a:off x="5954040" y="5213520"/>
            <a:ext cx="32076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Comprehensive Storage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348" name="Text 8"/>
          <p:cNvSpPr/>
          <p:nvPr/>
        </p:nvSpPr>
        <p:spPr>
          <a:xfrm>
            <a:off x="5954040" y="5703840"/>
            <a:ext cx="345888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The registry maintains both active and unused application images with complete version history.</a:t>
            </a:r>
            <a:endParaRPr b="0" lang="en-SG" sz="1750" spc="-1" strike="noStrike">
              <a:latin typeface="Arial"/>
            </a:endParaRPr>
          </a:p>
        </p:txBody>
      </p:sp>
      <p:sp>
        <p:nvSpPr>
          <p:cNvPr id="349" name="Shape 9"/>
          <p:cNvSpPr/>
          <p:nvPr/>
        </p:nvSpPr>
        <p:spPr>
          <a:xfrm>
            <a:off x="9640080" y="5213520"/>
            <a:ext cx="510120" cy="510120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Text 10"/>
          <p:cNvSpPr/>
          <p:nvPr/>
        </p:nvSpPr>
        <p:spPr>
          <a:xfrm>
            <a:off x="9725040" y="5256000"/>
            <a:ext cx="33984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650"/>
              </a:lnSpc>
              <a:buNone/>
              <a:tabLst>
                <a:tab algn="l" pos="0"/>
              </a:tabLst>
            </a:pPr>
            <a:r>
              <a:rPr b="0" lang="en-US" sz="26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3</a:t>
            </a:r>
            <a:endParaRPr b="0" lang="en-SG" sz="2650" spc="-1" strike="noStrike">
              <a:latin typeface="Arial"/>
            </a:endParaRPr>
          </a:p>
        </p:txBody>
      </p:sp>
      <p:sp>
        <p:nvSpPr>
          <p:cNvPr id="351" name="Text 11"/>
          <p:cNvSpPr/>
          <p:nvPr/>
        </p:nvSpPr>
        <p:spPr>
          <a:xfrm>
            <a:off x="10377360" y="5213520"/>
            <a:ext cx="316224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Advanced Management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352" name="Text 12"/>
          <p:cNvSpPr/>
          <p:nvPr/>
        </p:nvSpPr>
        <p:spPr>
          <a:xfrm>
            <a:off x="10377360" y="5703840"/>
            <a:ext cx="345888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JFrog provides robust APIs and tools for image tagging, versioning, and access control.</a:t>
            </a:r>
            <a:endParaRPr b="0" lang="en-SG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54" name="Text 0"/>
          <p:cNvSpPr/>
          <p:nvPr/>
        </p:nvSpPr>
        <p:spPr>
          <a:xfrm>
            <a:off x="661680" y="667080"/>
            <a:ext cx="7820280" cy="118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649"/>
              </a:lnSpc>
              <a:buNone/>
              <a:tabLst>
                <a:tab algn="l" pos="0"/>
              </a:tabLst>
            </a:pPr>
            <a:r>
              <a:rPr b="0" lang="en-US" sz="37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Challenges of Unused Docker Images</a:t>
            </a:r>
            <a:endParaRPr b="0" lang="en-SG" sz="3700" spc="-1" strike="noStrike">
              <a:latin typeface="Arial"/>
            </a:endParaRPr>
          </a:p>
        </p:txBody>
      </p:sp>
      <p:pic>
        <p:nvPicPr>
          <p:cNvPr id="355" name="Image 1" descr="preencoded.png"/>
          <p:cNvPicPr/>
          <p:nvPr/>
        </p:nvPicPr>
        <p:blipFill>
          <a:blip r:embed="rId2"/>
          <a:stretch/>
        </p:blipFill>
        <p:spPr>
          <a:xfrm>
            <a:off x="661680" y="2132640"/>
            <a:ext cx="472320" cy="472320"/>
          </a:xfrm>
          <a:prstGeom prst="rect">
            <a:avLst/>
          </a:prstGeom>
          <a:ln w="0">
            <a:noFill/>
          </a:ln>
        </p:spPr>
      </p:pic>
      <p:sp>
        <p:nvSpPr>
          <p:cNvPr id="356" name="Text 1"/>
          <p:cNvSpPr/>
          <p:nvPr/>
        </p:nvSpPr>
        <p:spPr>
          <a:xfrm>
            <a:off x="661680" y="2794320"/>
            <a:ext cx="2363400" cy="29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99"/>
              </a:lnSpc>
              <a:buNone/>
              <a:tabLst>
                <a:tab algn="l" pos="0"/>
              </a:tabLst>
            </a:pPr>
            <a:r>
              <a:rPr b="0" lang="en-US" sz="18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Storage Costs</a:t>
            </a:r>
            <a:endParaRPr b="0" lang="en-SG" sz="1850" spc="-1" strike="noStrike">
              <a:latin typeface="Arial"/>
            </a:endParaRPr>
          </a:p>
        </p:txBody>
      </p:sp>
      <p:sp>
        <p:nvSpPr>
          <p:cNvPr id="357" name="Text 2"/>
          <p:cNvSpPr/>
          <p:nvPr/>
        </p:nvSpPr>
        <p:spPr>
          <a:xfrm>
            <a:off x="661680" y="3202920"/>
            <a:ext cx="2417400" cy="12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450" spc="-1" strike="noStrike">
                <a:solidFill>
                  <a:srgbClr val="161613"/>
                </a:solidFill>
                <a:latin typeface="Inter"/>
                <a:ea typeface="Inter"/>
              </a:rPr>
              <a:t>Unused images consume valuable storage space, increasing infrastructure expenses unnecessarily.</a:t>
            </a:r>
            <a:endParaRPr b="0" lang="en-SG" sz="1450" spc="-1" strike="noStrike">
              <a:latin typeface="Arial"/>
            </a:endParaRPr>
          </a:p>
        </p:txBody>
      </p:sp>
      <p:pic>
        <p:nvPicPr>
          <p:cNvPr id="358" name="Image 2" descr="preencoded.png"/>
          <p:cNvPicPr/>
          <p:nvPr/>
        </p:nvPicPr>
        <p:blipFill>
          <a:blip r:embed="rId3"/>
          <a:stretch/>
        </p:blipFill>
        <p:spPr>
          <a:xfrm>
            <a:off x="3363120" y="2132640"/>
            <a:ext cx="472320" cy="472320"/>
          </a:xfrm>
          <a:prstGeom prst="rect">
            <a:avLst/>
          </a:prstGeom>
          <a:ln w="0">
            <a:noFill/>
          </a:ln>
        </p:spPr>
      </p:pic>
      <p:sp>
        <p:nvSpPr>
          <p:cNvPr id="359" name="Text 3"/>
          <p:cNvSpPr/>
          <p:nvPr/>
        </p:nvSpPr>
        <p:spPr>
          <a:xfrm>
            <a:off x="3363120" y="2794320"/>
            <a:ext cx="2363400" cy="29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99"/>
              </a:lnSpc>
              <a:buNone/>
              <a:tabLst>
                <a:tab algn="l" pos="0"/>
              </a:tabLst>
            </a:pPr>
            <a:r>
              <a:rPr b="0" lang="en-US" sz="18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Security Risks</a:t>
            </a:r>
            <a:endParaRPr b="0" lang="en-SG" sz="1850" spc="-1" strike="noStrike">
              <a:latin typeface="Arial"/>
            </a:endParaRPr>
          </a:p>
        </p:txBody>
      </p:sp>
      <p:sp>
        <p:nvSpPr>
          <p:cNvPr id="360" name="Text 4"/>
          <p:cNvSpPr/>
          <p:nvPr/>
        </p:nvSpPr>
        <p:spPr>
          <a:xfrm>
            <a:off x="3363120" y="3202920"/>
            <a:ext cx="2417400" cy="151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450" spc="-1" strike="noStrike">
                <a:solidFill>
                  <a:srgbClr val="161613"/>
                </a:solidFill>
                <a:latin typeface="Inter"/>
                <a:ea typeface="Inter"/>
              </a:rPr>
              <a:t>Outdated images often contain unpatched vulnerabilities that pose organizational security threats.</a:t>
            </a:r>
            <a:endParaRPr b="0" lang="en-SG" sz="1450" spc="-1" strike="noStrike">
              <a:latin typeface="Arial"/>
            </a:endParaRPr>
          </a:p>
        </p:txBody>
      </p:sp>
      <p:pic>
        <p:nvPicPr>
          <p:cNvPr id="361" name="Image 3" descr="preencoded.png"/>
          <p:cNvPicPr/>
          <p:nvPr/>
        </p:nvPicPr>
        <p:blipFill>
          <a:blip r:embed="rId4"/>
          <a:stretch/>
        </p:blipFill>
        <p:spPr>
          <a:xfrm>
            <a:off x="6064560" y="2132640"/>
            <a:ext cx="472320" cy="472320"/>
          </a:xfrm>
          <a:prstGeom prst="rect">
            <a:avLst/>
          </a:prstGeom>
          <a:ln w="0">
            <a:noFill/>
          </a:ln>
        </p:spPr>
      </p:pic>
      <p:sp>
        <p:nvSpPr>
          <p:cNvPr id="362" name="Text 5"/>
          <p:cNvSpPr/>
          <p:nvPr/>
        </p:nvSpPr>
        <p:spPr>
          <a:xfrm>
            <a:off x="6064560" y="2794320"/>
            <a:ext cx="2363400" cy="29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99"/>
              </a:lnSpc>
              <a:buNone/>
              <a:tabLst>
                <a:tab algn="l" pos="0"/>
              </a:tabLst>
            </a:pPr>
            <a:r>
              <a:rPr b="0" lang="en-US" sz="18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Registry Clutter</a:t>
            </a:r>
            <a:endParaRPr b="0" lang="en-SG" sz="1850" spc="-1" strike="noStrike">
              <a:latin typeface="Arial"/>
            </a:endParaRPr>
          </a:p>
        </p:txBody>
      </p:sp>
      <p:sp>
        <p:nvSpPr>
          <p:cNvPr id="363" name="Text 6"/>
          <p:cNvSpPr/>
          <p:nvPr/>
        </p:nvSpPr>
        <p:spPr>
          <a:xfrm>
            <a:off x="6064560" y="3202920"/>
            <a:ext cx="2417400" cy="12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450" spc="-1" strike="noStrike">
                <a:solidFill>
                  <a:srgbClr val="161613"/>
                </a:solidFill>
                <a:latin typeface="Inter"/>
                <a:ea typeface="Inter"/>
              </a:rPr>
              <a:t>Image proliferation makes finding and managing current artifacts difficult for development teams.</a:t>
            </a:r>
            <a:endParaRPr b="0" lang="en-SG" sz="1450" spc="-1" strike="noStrike">
              <a:latin typeface="Arial"/>
            </a:endParaRPr>
          </a:p>
        </p:txBody>
      </p:sp>
      <p:pic>
        <p:nvPicPr>
          <p:cNvPr id="364" name="Image 4" descr="preencoded.png"/>
          <p:cNvPicPr/>
          <p:nvPr/>
        </p:nvPicPr>
        <p:blipFill>
          <a:blip r:embed="rId5"/>
          <a:stretch/>
        </p:blipFill>
        <p:spPr>
          <a:xfrm>
            <a:off x="661680" y="5282280"/>
            <a:ext cx="472320" cy="472320"/>
          </a:xfrm>
          <a:prstGeom prst="rect">
            <a:avLst/>
          </a:prstGeom>
          <a:ln w="0">
            <a:noFill/>
          </a:ln>
        </p:spPr>
      </p:pic>
      <p:sp>
        <p:nvSpPr>
          <p:cNvPr id="365" name="Text 7"/>
          <p:cNvSpPr/>
          <p:nvPr/>
        </p:nvSpPr>
        <p:spPr>
          <a:xfrm>
            <a:off x="661680" y="5943960"/>
            <a:ext cx="2363400" cy="29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99"/>
              </a:lnSpc>
              <a:buNone/>
              <a:tabLst>
                <a:tab algn="l" pos="0"/>
              </a:tabLst>
            </a:pPr>
            <a:r>
              <a:rPr b="0" lang="en-US" sz="18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Performance Impact</a:t>
            </a:r>
            <a:endParaRPr b="0" lang="en-SG" sz="1850" spc="-1" strike="noStrike">
              <a:latin typeface="Arial"/>
            </a:endParaRPr>
          </a:p>
        </p:txBody>
      </p:sp>
      <p:sp>
        <p:nvSpPr>
          <p:cNvPr id="366" name="Text 8"/>
          <p:cNvSpPr/>
          <p:nvPr/>
        </p:nvSpPr>
        <p:spPr>
          <a:xfrm>
            <a:off x="661680" y="6352920"/>
            <a:ext cx="2417400" cy="12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450" spc="-1" strike="noStrike">
                <a:solidFill>
                  <a:srgbClr val="161613"/>
                </a:solidFill>
                <a:latin typeface="Inter"/>
                <a:ea typeface="Inter"/>
              </a:rPr>
              <a:t>Bloated registries slow down CI/CD pipelines when pulling or pushing images.</a:t>
            </a:r>
            <a:endParaRPr b="0" lang="en-SG" sz="14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Text 0"/>
          <p:cNvSpPr/>
          <p:nvPr/>
        </p:nvSpPr>
        <p:spPr>
          <a:xfrm>
            <a:off x="793800" y="942120"/>
            <a:ext cx="763236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Automated Cleanup Process</a:t>
            </a:r>
            <a:endParaRPr b="0" lang="en-SG" sz="4450" spc="-1" strike="noStrike">
              <a:latin typeface="Arial"/>
            </a:endParaRPr>
          </a:p>
        </p:txBody>
      </p:sp>
      <p:sp>
        <p:nvSpPr>
          <p:cNvPr id="368" name="Text 1"/>
          <p:cNvSpPr/>
          <p:nvPr/>
        </p:nvSpPr>
        <p:spPr>
          <a:xfrm>
            <a:off x="1857240" y="28245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r"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Scan Registry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369" name="Text 2"/>
          <p:cNvSpPr/>
          <p:nvPr/>
        </p:nvSpPr>
        <p:spPr>
          <a:xfrm>
            <a:off x="793800" y="3314880"/>
            <a:ext cx="3898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r"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Regularly scan for unused images</a:t>
            </a:r>
            <a:endParaRPr b="0" lang="en-SG" sz="1750" spc="-1" strike="noStrike">
              <a:latin typeface="Arial"/>
            </a:endParaRPr>
          </a:p>
        </p:txBody>
      </p:sp>
      <p:pic>
        <p:nvPicPr>
          <p:cNvPr id="370" name="Image 0" descr="preencoded.png"/>
          <p:cNvPicPr/>
          <p:nvPr/>
        </p:nvPicPr>
        <p:blipFill>
          <a:blip r:embed="rId1"/>
          <a:stretch/>
        </p:blipFill>
        <p:spPr>
          <a:xfrm>
            <a:off x="5032800" y="2104560"/>
            <a:ext cx="4564440" cy="4564440"/>
          </a:xfrm>
          <a:prstGeom prst="rect">
            <a:avLst/>
          </a:prstGeom>
          <a:ln w="0">
            <a:noFill/>
          </a:ln>
        </p:spPr>
      </p:pic>
      <p:sp>
        <p:nvSpPr>
          <p:cNvPr id="371" name="Text 3"/>
          <p:cNvSpPr/>
          <p:nvPr/>
        </p:nvSpPr>
        <p:spPr>
          <a:xfrm>
            <a:off x="6033600" y="3027240"/>
            <a:ext cx="339120" cy="42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249"/>
              </a:lnSpc>
              <a:buNone/>
              <a:tabLst>
                <a:tab algn="l" pos="0"/>
              </a:tabLst>
            </a:pPr>
            <a:r>
              <a:rPr b="0" lang="en-US" sz="26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1</a:t>
            </a:r>
            <a:endParaRPr b="0" lang="en-SG" sz="2650" spc="-1" strike="noStrike">
              <a:latin typeface="Arial"/>
            </a:endParaRPr>
          </a:p>
        </p:txBody>
      </p:sp>
      <p:sp>
        <p:nvSpPr>
          <p:cNvPr id="372" name="Text 4"/>
          <p:cNvSpPr/>
          <p:nvPr/>
        </p:nvSpPr>
        <p:spPr>
          <a:xfrm>
            <a:off x="9937800" y="226476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Apply Criteria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373" name="Text 5"/>
          <p:cNvSpPr/>
          <p:nvPr/>
        </p:nvSpPr>
        <p:spPr>
          <a:xfrm>
            <a:off x="9937800" y="2755080"/>
            <a:ext cx="3898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Filter by age, tags, and usage metrics</a:t>
            </a:r>
            <a:endParaRPr b="0" lang="en-SG" sz="1750" spc="-1" strike="noStrike">
              <a:latin typeface="Arial"/>
            </a:endParaRPr>
          </a:p>
        </p:txBody>
      </p:sp>
      <p:pic>
        <p:nvPicPr>
          <p:cNvPr id="374" name="Image 1" descr="preencoded.png"/>
          <p:cNvPicPr/>
          <p:nvPr/>
        </p:nvPicPr>
        <p:blipFill>
          <a:blip r:embed="rId2"/>
          <a:stretch/>
        </p:blipFill>
        <p:spPr>
          <a:xfrm>
            <a:off x="5032800" y="2104560"/>
            <a:ext cx="4564440" cy="4564440"/>
          </a:xfrm>
          <a:prstGeom prst="rect">
            <a:avLst/>
          </a:prstGeom>
          <a:ln w="0">
            <a:noFill/>
          </a:ln>
        </p:spPr>
      </p:pic>
      <p:sp>
        <p:nvSpPr>
          <p:cNvPr id="375" name="Text 6"/>
          <p:cNvSpPr/>
          <p:nvPr/>
        </p:nvSpPr>
        <p:spPr>
          <a:xfrm>
            <a:off x="7893000" y="2762640"/>
            <a:ext cx="339120" cy="42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249"/>
              </a:lnSpc>
              <a:buNone/>
              <a:tabLst>
                <a:tab algn="l" pos="0"/>
              </a:tabLst>
            </a:pPr>
            <a:r>
              <a:rPr b="0" lang="en-US" sz="26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2</a:t>
            </a:r>
            <a:endParaRPr b="0" lang="en-SG" sz="2650" spc="-1" strike="noStrike">
              <a:latin typeface="Arial"/>
            </a:endParaRPr>
          </a:p>
        </p:txBody>
      </p:sp>
      <p:sp>
        <p:nvSpPr>
          <p:cNvPr id="376" name="Text 7"/>
          <p:cNvSpPr/>
          <p:nvPr/>
        </p:nvSpPr>
        <p:spPr>
          <a:xfrm>
            <a:off x="10051200" y="4141440"/>
            <a:ext cx="288396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Detect Vulnerabilities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377" name="Text 8"/>
          <p:cNvSpPr/>
          <p:nvPr/>
        </p:nvSpPr>
        <p:spPr>
          <a:xfrm>
            <a:off x="10051200" y="4632120"/>
            <a:ext cx="37850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Scan for CVEs in identified images</a:t>
            </a:r>
            <a:endParaRPr b="0" lang="en-SG" sz="1750" spc="-1" strike="noStrike">
              <a:latin typeface="Arial"/>
            </a:endParaRPr>
          </a:p>
        </p:txBody>
      </p:sp>
      <p:pic>
        <p:nvPicPr>
          <p:cNvPr id="378" name="Image 2" descr="preencoded.png"/>
          <p:cNvPicPr/>
          <p:nvPr/>
        </p:nvPicPr>
        <p:blipFill>
          <a:blip r:embed="rId3"/>
          <a:stretch/>
        </p:blipFill>
        <p:spPr>
          <a:xfrm>
            <a:off x="5032800" y="2104560"/>
            <a:ext cx="4564440" cy="4564440"/>
          </a:xfrm>
          <a:prstGeom prst="rect">
            <a:avLst/>
          </a:prstGeom>
          <a:ln w="0">
            <a:noFill/>
          </a:ln>
        </p:spPr>
      </p:pic>
      <p:sp>
        <p:nvSpPr>
          <p:cNvPr id="379" name="Text 9"/>
          <p:cNvSpPr/>
          <p:nvPr/>
        </p:nvSpPr>
        <p:spPr>
          <a:xfrm>
            <a:off x="8719560" y="4449240"/>
            <a:ext cx="339120" cy="42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249"/>
              </a:lnSpc>
              <a:buNone/>
              <a:tabLst>
                <a:tab algn="l" pos="0"/>
              </a:tabLst>
            </a:pPr>
            <a:r>
              <a:rPr b="0" lang="en-US" sz="26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3</a:t>
            </a:r>
            <a:endParaRPr b="0" lang="en-SG" sz="2650" spc="-1" strike="noStrike">
              <a:latin typeface="Arial"/>
            </a:endParaRPr>
          </a:p>
        </p:txBody>
      </p:sp>
      <p:sp>
        <p:nvSpPr>
          <p:cNvPr id="380" name="Text 10"/>
          <p:cNvSpPr/>
          <p:nvPr/>
        </p:nvSpPr>
        <p:spPr>
          <a:xfrm>
            <a:off x="9937800" y="565560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Notify Stakeholders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381" name="Text 11"/>
          <p:cNvSpPr/>
          <p:nvPr/>
        </p:nvSpPr>
        <p:spPr>
          <a:xfrm>
            <a:off x="9937800" y="6146280"/>
            <a:ext cx="3898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Send email reports for approval</a:t>
            </a:r>
            <a:endParaRPr b="0" lang="en-SG" sz="1750" spc="-1" strike="noStrike">
              <a:latin typeface="Arial"/>
            </a:endParaRPr>
          </a:p>
        </p:txBody>
      </p:sp>
      <p:pic>
        <p:nvPicPr>
          <p:cNvPr id="382" name="Image 3" descr="preencoded.png"/>
          <p:cNvPicPr/>
          <p:nvPr/>
        </p:nvPicPr>
        <p:blipFill>
          <a:blip r:embed="rId4"/>
          <a:stretch/>
        </p:blipFill>
        <p:spPr>
          <a:xfrm>
            <a:off x="5032800" y="2104560"/>
            <a:ext cx="4564440" cy="4564440"/>
          </a:xfrm>
          <a:prstGeom prst="rect">
            <a:avLst/>
          </a:prstGeom>
          <a:ln w="0">
            <a:noFill/>
          </a:ln>
        </p:spPr>
      </p:pic>
      <p:sp>
        <p:nvSpPr>
          <p:cNvPr id="383" name="Text 12"/>
          <p:cNvSpPr/>
          <p:nvPr/>
        </p:nvSpPr>
        <p:spPr>
          <a:xfrm>
            <a:off x="7370640" y="5756400"/>
            <a:ext cx="339120" cy="42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249"/>
              </a:lnSpc>
              <a:buNone/>
              <a:tabLst>
                <a:tab algn="l" pos="0"/>
              </a:tabLst>
            </a:pPr>
            <a:r>
              <a:rPr b="0" lang="en-US" sz="26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4</a:t>
            </a:r>
            <a:endParaRPr b="0" lang="en-SG" sz="2650" spc="-1" strike="noStrike">
              <a:latin typeface="Arial"/>
            </a:endParaRPr>
          </a:p>
        </p:txBody>
      </p:sp>
      <p:sp>
        <p:nvSpPr>
          <p:cNvPr id="384" name="Text 13"/>
          <p:cNvSpPr/>
          <p:nvPr/>
        </p:nvSpPr>
        <p:spPr>
          <a:xfrm>
            <a:off x="1426320" y="5095800"/>
            <a:ext cx="326592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r"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Delete Approved Images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385" name="Text 14"/>
          <p:cNvSpPr/>
          <p:nvPr/>
        </p:nvSpPr>
        <p:spPr>
          <a:xfrm>
            <a:off x="793800" y="5586120"/>
            <a:ext cx="3898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Remove confirmed images from registry</a:t>
            </a:r>
            <a:endParaRPr b="0" lang="en-SG" sz="1750" spc="-1" strike="noStrike">
              <a:latin typeface="Arial"/>
            </a:endParaRPr>
          </a:p>
        </p:txBody>
      </p:sp>
      <p:pic>
        <p:nvPicPr>
          <p:cNvPr id="386" name="Image 4" descr="preencoded.png"/>
          <p:cNvPicPr/>
          <p:nvPr/>
        </p:nvPicPr>
        <p:blipFill>
          <a:blip r:embed="rId5"/>
          <a:stretch/>
        </p:blipFill>
        <p:spPr>
          <a:xfrm>
            <a:off x="5032800" y="2104560"/>
            <a:ext cx="4564440" cy="4564440"/>
          </a:xfrm>
          <a:prstGeom prst="rect">
            <a:avLst/>
          </a:prstGeom>
          <a:ln w="0">
            <a:noFill/>
          </a:ln>
        </p:spPr>
      </p:pic>
      <p:sp>
        <p:nvSpPr>
          <p:cNvPr id="387" name="Text 15"/>
          <p:cNvSpPr/>
          <p:nvPr/>
        </p:nvSpPr>
        <p:spPr>
          <a:xfrm>
            <a:off x="5710680" y="4877640"/>
            <a:ext cx="339120" cy="42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249"/>
              </a:lnSpc>
              <a:buNone/>
              <a:tabLst>
                <a:tab algn="l" pos="0"/>
              </a:tabLst>
            </a:pPr>
            <a:r>
              <a:rPr b="0" lang="en-US" sz="26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5</a:t>
            </a:r>
            <a:endParaRPr b="0" lang="en-SG" sz="2650" spc="-1" strike="noStrike">
              <a:latin typeface="Arial"/>
            </a:endParaRPr>
          </a:p>
        </p:txBody>
      </p:sp>
      <p:sp>
        <p:nvSpPr>
          <p:cNvPr id="388" name="Text 16"/>
          <p:cNvSpPr/>
          <p:nvPr/>
        </p:nvSpPr>
        <p:spPr>
          <a:xfrm>
            <a:off x="793800" y="6924600"/>
            <a:ext cx="1304244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Our automation runs weekly to maintain optimal registry health without manual intervention.</a:t>
            </a:r>
            <a:endParaRPr b="0" lang="en-SG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585880"/>
          </a:xfrm>
          <a:prstGeom prst="rect">
            <a:avLst/>
          </a:prstGeom>
          <a:ln w="0">
            <a:noFill/>
          </a:ln>
        </p:spPr>
      </p:pic>
      <p:sp>
        <p:nvSpPr>
          <p:cNvPr id="390" name="Text 0"/>
          <p:cNvSpPr/>
          <p:nvPr/>
        </p:nvSpPr>
        <p:spPr>
          <a:xfrm>
            <a:off x="723960" y="3319920"/>
            <a:ext cx="8668080" cy="64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051"/>
              </a:lnSpc>
              <a:buNone/>
              <a:tabLst>
                <a:tab algn="l" pos="0"/>
              </a:tabLst>
            </a:pPr>
            <a:r>
              <a:rPr b="0" lang="en-US" sz="40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CVE Scanning and Risk Assessment</a:t>
            </a:r>
            <a:endParaRPr b="0" lang="en-SG" sz="4050" spc="-1" strike="noStrike">
              <a:latin typeface="Arial"/>
            </a:endParaRPr>
          </a:p>
        </p:txBody>
      </p:sp>
      <p:sp>
        <p:nvSpPr>
          <p:cNvPr id="391" name="Shape 1"/>
          <p:cNvSpPr/>
          <p:nvPr/>
        </p:nvSpPr>
        <p:spPr>
          <a:xfrm>
            <a:off x="723960" y="5207400"/>
            <a:ext cx="3062520" cy="206280"/>
          </a:xfrm>
          <a:prstGeom prst="roundRect">
            <a:avLst>
              <a:gd name="adj" fmla="val 15007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Text 2"/>
          <p:cNvSpPr/>
          <p:nvPr/>
        </p:nvSpPr>
        <p:spPr>
          <a:xfrm>
            <a:off x="723960" y="5724720"/>
            <a:ext cx="2585880" cy="32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Integration Setup</a:t>
            </a:r>
            <a:endParaRPr b="0" lang="en-SG" sz="2000" spc="-1" strike="noStrike">
              <a:latin typeface="Arial"/>
            </a:endParaRPr>
          </a:p>
        </p:txBody>
      </p:sp>
      <p:sp>
        <p:nvSpPr>
          <p:cNvPr id="393" name="Text 3"/>
          <p:cNvSpPr/>
          <p:nvPr/>
        </p:nvSpPr>
        <p:spPr>
          <a:xfrm>
            <a:off x="723960" y="6171840"/>
            <a:ext cx="3062520" cy="132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161613"/>
                </a:solidFill>
                <a:latin typeface="Inter"/>
                <a:ea typeface="Inter"/>
              </a:rPr>
              <a:t>JFrog Xray connects directly to Artifactory for seamless vulnerability scanning of all Docker images.</a:t>
            </a:r>
            <a:endParaRPr b="0" lang="en-SG" sz="1600" spc="-1" strike="noStrike">
              <a:latin typeface="Arial"/>
            </a:endParaRPr>
          </a:p>
        </p:txBody>
      </p:sp>
      <p:sp>
        <p:nvSpPr>
          <p:cNvPr id="394" name="Shape 4"/>
          <p:cNvSpPr/>
          <p:nvPr/>
        </p:nvSpPr>
        <p:spPr>
          <a:xfrm>
            <a:off x="4097160" y="4897440"/>
            <a:ext cx="3062520" cy="206280"/>
          </a:xfrm>
          <a:prstGeom prst="roundRect">
            <a:avLst>
              <a:gd name="adj" fmla="val 15007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5" name="Text 5"/>
          <p:cNvSpPr/>
          <p:nvPr/>
        </p:nvSpPr>
        <p:spPr>
          <a:xfrm>
            <a:off x="4097160" y="5414400"/>
            <a:ext cx="2585880" cy="32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Automated Scanning</a:t>
            </a:r>
            <a:endParaRPr b="0" lang="en-SG" sz="2000" spc="-1" strike="noStrike">
              <a:latin typeface="Arial"/>
            </a:endParaRPr>
          </a:p>
        </p:txBody>
      </p:sp>
      <p:sp>
        <p:nvSpPr>
          <p:cNvPr id="396" name="Text 6"/>
          <p:cNvSpPr/>
          <p:nvPr/>
        </p:nvSpPr>
        <p:spPr>
          <a:xfrm>
            <a:off x="4097160" y="5861520"/>
            <a:ext cx="3062520" cy="132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161613"/>
                </a:solidFill>
                <a:latin typeface="Inter"/>
                <a:ea typeface="Inter"/>
              </a:rPr>
              <a:t>Each image undergoes thorough scanning against NIST and vendor-specific CVE databases.</a:t>
            </a:r>
            <a:endParaRPr b="0" lang="en-SG" sz="1600" spc="-1" strike="noStrike">
              <a:latin typeface="Arial"/>
            </a:endParaRPr>
          </a:p>
        </p:txBody>
      </p:sp>
      <p:sp>
        <p:nvSpPr>
          <p:cNvPr id="397" name="Shape 7"/>
          <p:cNvSpPr/>
          <p:nvPr/>
        </p:nvSpPr>
        <p:spPr>
          <a:xfrm>
            <a:off x="7470360" y="4586760"/>
            <a:ext cx="3062520" cy="206280"/>
          </a:xfrm>
          <a:prstGeom prst="roundRect">
            <a:avLst>
              <a:gd name="adj" fmla="val 15007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8" name="Text 8"/>
          <p:cNvSpPr/>
          <p:nvPr/>
        </p:nvSpPr>
        <p:spPr>
          <a:xfrm>
            <a:off x="7470360" y="5104080"/>
            <a:ext cx="2585880" cy="32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Risk Scoring</a:t>
            </a:r>
            <a:endParaRPr b="0" lang="en-SG" sz="2000" spc="-1" strike="noStrike">
              <a:latin typeface="Arial"/>
            </a:endParaRPr>
          </a:p>
        </p:txBody>
      </p:sp>
      <p:sp>
        <p:nvSpPr>
          <p:cNvPr id="399" name="Text 9"/>
          <p:cNvSpPr/>
          <p:nvPr/>
        </p:nvSpPr>
        <p:spPr>
          <a:xfrm>
            <a:off x="7470360" y="5551200"/>
            <a:ext cx="3062520" cy="99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161613"/>
                </a:solidFill>
                <a:latin typeface="Inter"/>
                <a:ea typeface="Inter"/>
              </a:rPr>
              <a:t>Vulnerabilities receive CVSS scores to prioritize high-risk images for immediate action.</a:t>
            </a:r>
            <a:endParaRPr b="0" lang="en-SG" sz="1600" spc="-1" strike="noStrike">
              <a:latin typeface="Arial"/>
            </a:endParaRPr>
          </a:p>
        </p:txBody>
      </p:sp>
      <p:sp>
        <p:nvSpPr>
          <p:cNvPr id="400" name="Shape 10"/>
          <p:cNvSpPr/>
          <p:nvPr/>
        </p:nvSpPr>
        <p:spPr>
          <a:xfrm>
            <a:off x="10843200" y="4276440"/>
            <a:ext cx="3062520" cy="206280"/>
          </a:xfrm>
          <a:prstGeom prst="roundRect">
            <a:avLst>
              <a:gd name="adj" fmla="val 15007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Text 11"/>
          <p:cNvSpPr/>
          <p:nvPr/>
        </p:nvSpPr>
        <p:spPr>
          <a:xfrm>
            <a:off x="10843200" y="4793760"/>
            <a:ext cx="2585880" cy="32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Report Generation</a:t>
            </a:r>
            <a:endParaRPr b="0" lang="en-SG" sz="2000" spc="-1" strike="noStrike">
              <a:latin typeface="Arial"/>
            </a:endParaRPr>
          </a:p>
        </p:txBody>
      </p:sp>
      <p:sp>
        <p:nvSpPr>
          <p:cNvPr id="402" name="Text 12"/>
          <p:cNvSpPr/>
          <p:nvPr/>
        </p:nvSpPr>
        <p:spPr>
          <a:xfrm>
            <a:off x="10843200" y="5240880"/>
            <a:ext cx="3062520" cy="99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599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161613"/>
                </a:solidFill>
                <a:latin typeface="Inter"/>
                <a:ea typeface="Inter"/>
              </a:rPr>
              <a:t>Detailed reports document all findings with impact analysis and remediation suggestions.</a:t>
            </a:r>
            <a:endParaRPr b="0" lang="en-SG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04" name="Text 0"/>
          <p:cNvSpPr/>
          <p:nvPr/>
        </p:nvSpPr>
        <p:spPr>
          <a:xfrm>
            <a:off x="674280" y="531720"/>
            <a:ext cx="7795080" cy="120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700"/>
              </a:lnSpc>
              <a:buNone/>
              <a:tabLst>
                <a:tab algn="l" pos="0"/>
              </a:tabLst>
            </a:pPr>
            <a:r>
              <a:rPr b="0" lang="en-US" sz="37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Email Notification and Confirmation Workflow</a:t>
            </a:r>
            <a:endParaRPr b="0" lang="en-SG" sz="3750" spc="-1" strike="noStrike">
              <a:latin typeface="Arial"/>
            </a:endParaRPr>
          </a:p>
        </p:txBody>
      </p:sp>
      <p:pic>
        <p:nvPicPr>
          <p:cNvPr id="405" name="Image 1" descr="preencoded.png"/>
          <p:cNvPicPr/>
          <p:nvPr/>
        </p:nvPicPr>
        <p:blipFill>
          <a:blip r:embed="rId2"/>
          <a:stretch/>
        </p:blipFill>
        <p:spPr>
          <a:xfrm>
            <a:off x="674280" y="2025000"/>
            <a:ext cx="963000" cy="1417680"/>
          </a:xfrm>
          <a:prstGeom prst="rect">
            <a:avLst/>
          </a:prstGeom>
          <a:ln w="0">
            <a:noFill/>
          </a:ln>
        </p:spPr>
      </p:pic>
      <p:sp>
        <p:nvSpPr>
          <p:cNvPr id="406" name="Text 1"/>
          <p:cNvSpPr/>
          <p:nvPr/>
        </p:nvSpPr>
        <p:spPr>
          <a:xfrm>
            <a:off x="1926720" y="2217600"/>
            <a:ext cx="240804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8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Generate Alert</a:t>
            </a:r>
            <a:endParaRPr b="0" lang="en-SG" sz="1850" spc="-1" strike="noStrike">
              <a:latin typeface="Arial"/>
            </a:endParaRPr>
          </a:p>
        </p:txBody>
      </p:sp>
      <p:sp>
        <p:nvSpPr>
          <p:cNvPr id="407" name="Text 2"/>
          <p:cNvSpPr/>
          <p:nvPr/>
        </p:nvSpPr>
        <p:spPr>
          <a:xfrm>
            <a:off x="1926720" y="2634120"/>
            <a:ext cx="6542640" cy="61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161613"/>
                </a:solidFill>
                <a:latin typeface="Inter"/>
                <a:ea typeface="Inter"/>
              </a:rPr>
              <a:t>System creates detailed notifications for each batch of images flagged for removal.</a:t>
            </a:r>
            <a:endParaRPr b="0" lang="en-SG" sz="1500" spc="-1" strike="noStrike">
              <a:latin typeface="Arial"/>
            </a:endParaRPr>
          </a:p>
        </p:txBody>
      </p:sp>
      <p:pic>
        <p:nvPicPr>
          <p:cNvPr id="408" name="Image 2" descr="preencoded.png"/>
          <p:cNvPicPr/>
          <p:nvPr/>
        </p:nvPicPr>
        <p:blipFill>
          <a:blip r:embed="rId3"/>
          <a:stretch/>
        </p:blipFill>
        <p:spPr>
          <a:xfrm>
            <a:off x="674280" y="3443040"/>
            <a:ext cx="963000" cy="1417680"/>
          </a:xfrm>
          <a:prstGeom prst="rect">
            <a:avLst/>
          </a:prstGeom>
          <a:ln w="0">
            <a:noFill/>
          </a:ln>
        </p:spPr>
      </p:pic>
      <p:sp>
        <p:nvSpPr>
          <p:cNvPr id="409" name="Text 3"/>
          <p:cNvSpPr/>
          <p:nvPr/>
        </p:nvSpPr>
        <p:spPr>
          <a:xfrm>
            <a:off x="1926720" y="3635640"/>
            <a:ext cx="240804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8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Send Email</a:t>
            </a:r>
            <a:endParaRPr b="0" lang="en-SG" sz="1850" spc="-1" strike="noStrike">
              <a:latin typeface="Arial"/>
            </a:endParaRPr>
          </a:p>
        </p:txBody>
      </p:sp>
      <p:sp>
        <p:nvSpPr>
          <p:cNvPr id="410" name="Text 4"/>
          <p:cNvSpPr/>
          <p:nvPr/>
        </p:nvSpPr>
        <p:spPr>
          <a:xfrm>
            <a:off x="1926720" y="4052520"/>
            <a:ext cx="6542640" cy="61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161613"/>
                </a:solidFill>
                <a:latin typeface="Inter"/>
                <a:ea typeface="Inter"/>
              </a:rPr>
              <a:t>Stakeholders receive reports listing images, age, CVEs, and potential impact of removal.</a:t>
            </a:r>
            <a:endParaRPr b="0" lang="en-SG" sz="1500" spc="-1" strike="noStrike">
              <a:latin typeface="Arial"/>
            </a:endParaRPr>
          </a:p>
        </p:txBody>
      </p:sp>
      <p:pic>
        <p:nvPicPr>
          <p:cNvPr id="411" name="Image 3" descr="preencoded.png"/>
          <p:cNvPicPr/>
          <p:nvPr/>
        </p:nvPicPr>
        <p:blipFill>
          <a:blip r:embed="rId4"/>
          <a:stretch/>
        </p:blipFill>
        <p:spPr>
          <a:xfrm>
            <a:off x="674280" y="4861440"/>
            <a:ext cx="963000" cy="1417680"/>
          </a:xfrm>
          <a:prstGeom prst="rect">
            <a:avLst/>
          </a:prstGeom>
          <a:ln w="0">
            <a:noFill/>
          </a:ln>
        </p:spPr>
      </p:pic>
      <p:sp>
        <p:nvSpPr>
          <p:cNvPr id="412" name="Text 5"/>
          <p:cNvSpPr/>
          <p:nvPr/>
        </p:nvSpPr>
        <p:spPr>
          <a:xfrm>
            <a:off x="1926720" y="5054040"/>
            <a:ext cx="240804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8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Collect Response</a:t>
            </a:r>
            <a:endParaRPr b="0" lang="en-SG" sz="1850" spc="-1" strike="noStrike">
              <a:latin typeface="Arial"/>
            </a:endParaRPr>
          </a:p>
        </p:txBody>
      </p:sp>
      <p:sp>
        <p:nvSpPr>
          <p:cNvPr id="413" name="Text 6"/>
          <p:cNvSpPr/>
          <p:nvPr/>
        </p:nvSpPr>
        <p:spPr>
          <a:xfrm>
            <a:off x="1926720" y="5470560"/>
            <a:ext cx="6542640" cy="61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161613"/>
                </a:solidFill>
                <a:latin typeface="Inter"/>
                <a:ea typeface="Inter"/>
              </a:rPr>
              <a:t>Recipients review and submit approval or denial through a secure confirmation link.</a:t>
            </a:r>
            <a:endParaRPr b="0" lang="en-SG" sz="1500" spc="-1" strike="noStrike">
              <a:latin typeface="Arial"/>
            </a:endParaRPr>
          </a:p>
        </p:txBody>
      </p:sp>
      <p:pic>
        <p:nvPicPr>
          <p:cNvPr id="414" name="Image 4" descr="preencoded.png"/>
          <p:cNvPicPr/>
          <p:nvPr/>
        </p:nvPicPr>
        <p:blipFill>
          <a:blip r:embed="rId5"/>
          <a:stretch/>
        </p:blipFill>
        <p:spPr>
          <a:xfrm>
            <a:off x="674280" y="6279480"/>
            <a:ext cx="963000" cy="1417680"/>
          </a:xfrm>
          <a:prstGeom prst="rect">
            <a:avLst/>
          </a:prstGeom>
          <a:ln w="0">
            <a:noFill/>
          </a:ln>
        </p:spPr>
      </p:pic>
      <p:sp>
        <p:nvSpPr>
          <p:cNvPr id="415" name="Text 7"/>
          <p:cNvSpPr/>
          <p:nvPr/>
        </p:nvSpPr>
        <p:spPr>
          <a:xfrm>
            <a:off x="1926720" y="6472080"/>
            <a:ext cx="2408040" cy="30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8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Track Decisions</a:t>
            </a:r>
            <a:endParaRPr b="0" lang="en-SG" sz="1850" spc="-1" strike="noStrike">
              <a:latin typeface="Arial"/>
            </a:endParaRPr>
          </a:p>
        </p:txBody>
      </p:sp>
      <p:sp>
        <p:nvSpPr>
          <p:cNvPr id="416" name="Text 8"/>
          <p:cNvSpPr/>
          <p:nvPr/>
        </p:nvSpPr>
        <p:spPr>
          <a:xfrm>
            <a:off x="1926720" y="6888600"/>
            <a:ext cx="6542640" cy="61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161613"/>
                </a:solidFill>
                <a:latin typeface="Inter"/>
                <a:ea typeface="Inter"/>
              </a:rPr>
              <a:t>System logs all responses and prepares approved images for the deletion process.</a:t>
            </a:r>
            <a:endParaRPr b="0" lang="en-SG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31760"/>
          </a:xfrm>
          <a:prstGeom prst="rect">
            <a:avLst/>
          </a:prstGeom>
          <a:ln w="0">
            <a:noFill/>
          </a:ln>
        </p:spPr>
      </p:pic>
      <p:sp>
        <p:nvSpPr>
          <p:cNvPr id="418" name="Text 0"/>
          <p:cNvSpPr/>
          <p:nvPr/>
        </p:nvSpPr>
        <p:spPr>
          <a:xfrm>
            <a:off x="6163200" y="531720"/>
            <a:ext cx="5533920" cy="60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751"/>
              </a:lnSpc>
              <a:buNone/>
              <a:tabLst>
                <a:tab algn="l" pos="0"/>
              </a:tabLst>
            </a:pPr>
            <a:r>
              <a:rPr b="0" lang="en-US" sz="38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Secure Deletion Process</a:t>
            </a:r>
            <a:endParaRPr b="0" lang="en-SG" sz="3800" spc="-1" strike="noStrike">
              <a:latin typeface="Arial"/>
            </a:endParaRPr>
          </a:p>
        </p:txBody>
      </p:sp>
      <p:sp>
        <p:nvSpPr>
          <p:cNvPr id="419" name="Shape 1"/>
          <p:cNvSpPr/>
          <p:nvPr/>
        </p:nvSpPr>
        <p:spPr>
          <a:xfrm>
            <a:off x="6380640" y="1426320"/>
            <a:ext cx="22680" cy="6273720"/>
          </a:xfrm>
          <a:prstGeom prst="roundRect">
            <a:avLst>
              <a:gd name="adj" fmla="val 126907"/>
            </a:avLst>
          </a:prstGeom>
          <a:solidFill>
            <a:srgbClr val="d3d1c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0" name="Shape 2"/>
          <p:cNvSpPr/>
          <p:nvPr/>
        </p:nvSpPr>
        <p:spPr>
          <a:xfrm>
            <a:off x="6575400" y="1850040"/>
            <a:ext cx="579960" cy="22680"/>
          </a:xfrm>
          <a:prstGeom prst="roundRect">
            <a:avLst>
              <a:gd name="adj" fmla="val 126907"/>
            </a:avLst>
          </a:prstGeom>
          <a:solidFill>
            <a:srgbClr val="d3d1c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1" name="Shape 3"/>
          <p:cNvSpPr/>
          <p:nvPr/>
        </p:nvSpPr>
        <p:spPr>
          <a:xfrm>
            <a:off x="6163200" y="1643760"/>
            <a:ext cx="434520" cy="434520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2" name="Text 4"/>
          <p:cNvSpPr/>
          <p:nvPr/>
        </p:nvSpPr>
        <p:spPr>
          <a:xfrm>
            <a:off x="6235920" y="1680120"/>
            <a:ext cx="289800" cy="36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51"/>
              </a:lnSpc>
              <a:buNone/>
              <a:tabLst>
                <a:tab algn="l" pos="0"/>
              </a:tabLst>
            </a:pPr>
            <a:r>
              <a:rPr b="0" lang="en-US" sz="22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1</a:t>
            </a:r>
            <a:endParaRPr b="0" lang="en-SG" sz="2250" spc="-1" strike="noStrike">
              <a:latin typeface="Arial"/>
            </a:endParaRPr>
          </a:p>
        </p:txBody>
      </p:sp>
      <p:sp>
        <p:nvSpPr>
          <p:cNvPr id="423" name="Text 5"/>
          <p:cNvSpPr/>
          <p:nvPr/>
        </p:nvSpPr>
        <p:spPr>
          <a:xfrm>
            <a:off x="7347960" y="1619640"/>
            <a:ext cx="2417040" cy="30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9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Verification</a:t>
            </a:r>
            <a:endParaRPr b="0" lang="en-SG" sz="1900" spc="-1" strike="noStrike">
              <a:latin typeface="Arial"/>
            </a:endParaRPr>
          </a:p>
        </p:txBody>
      </p:sp>
      <p:sp>
        <p:nvSpPr>
          <p:cNvPr id="424" name="Text 6"/>
          <p:cNvSpPr/>
          <p:nvPr/>
        </p:nvSpPr>
        <p:spPr>
          <a:xfrm>
            <a:off x="7347960" y="2037600"/>
            <a:ext cx="6605280" cy="61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161613"/>
                </a:solidFill>
                <a:latin typeface="Inter"/>
                <a:ea typeface="Inter"/>
              </a:rPr>
              <a:t>System cross-checks deletion approvals against required authorization levels before proceeding.</a:t>
            </a:r>
            <a:endParaRPr b="0" lang="en-SG" sz="1500" spc="-1" strike="noStrike">
              <a:latin typeface="Arial"/>
            </a:endParaRPr>
          </a:p>
        </p:txBody>
      </p:sp>
      <p:sp>
        <p:nvSpPr>
          <p:cNvPr id="425" name="Shape 7"/>
          <p:cNvSpPr/>
          <p:nvPr/>
        </p:nvSpPr>
        <p:spPr>
          <a:xfrm>
            <a:off x="6575400" y="3466800"/>
            <a:ext cx="579960" cy="22680"/>
          </a:xfrm>
          <a:prstGeom prst="roundRect">
            <a:avLst>
              <a:gd name="adj" fmla="val 126907"/>
            </a:avLst>
          </a:prstGeom>
          <a:solidFill>
            <a:srgbClr val="d3d1c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Shape 8"/>
          <p:cNvSpPr/>
          <p:nvPr/>
        </p:nvSpPr>
        <p:spPr>
          <a:xfrm>
            <a:off x="6163200" y="3260520"/>
            <a:ext cx="434520" cy="434520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Text 9"/>
          <p:cNvSpPr/>
          <p:nvPr/>
        </p:nvSpPr>
        <p:spPr>
          <a:xfrm>
            <a:off x="6235920" y="3296880"/>
            <a:ext cx="289800" cy="36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51"/>
              </a:lnSpc>
              <a:buNone/>
              <a:tabLst>
                <a:tab algn="l" pos="0"/>
              </a:tabLst>
            </a:pPr>
            <a:r>
              <a:rPr b="0" lang="en-US" sz="22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2</a:t>
            </a:r>
            <a:endParaRPr b="0" lang="en-SG" sz="2250" spc="-1" strike="noStrike">
              <a:latin typeface="Arial"/>
            </a:endParaRPr>
          </a:p>
        </p:txBody>
      </p:sp>
      <p:sp>
        <p:nvSpPr>
          <p:cNvPr id="428" name="Text 10"/>
          <p:cNvSpPr/>
          <p:nvPr/>
        </p:nvSpPr>
        <p:spPr>
          <a:xfrm>
            <a:off x="7347960" y="3236400"/>
            <a:ext cx="2417040" cy="30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9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Removal</a:t>
            </a:r>
            <a:endParaRPr b="0" lang="en-SG" sz="1900" spc="-1" strike="noStrike">
              <a:latin typeface="Arial"/>
            </a:endParaRPr>
          </a:p>
        </p:txBody>
      </p:sp>
      <p:sp>
        <p:nvSpPr>
          <p:cNvPr id="429" name="Text 11"/>
          <p:cNvSpPr/>
          <p:nvPr/>
        </p:nvSpPr>
        <p:spPr>
          <a:xfrm>
            <a:off x="7347960" y="3654720"/>
            <a:ext cx="6605280" cy="61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161613"/>
                </a:solidFill>
                <a:latin typeface="Inter"/>
                <a:ea typeface="Inter"/>
              </a:rPr>
              <a:t>JFrog API calls systematically delete each approved image and its associated layers.</a:t>
            </a:r>
            <a:endParaRPr b="0" lang="en-SG" sz="1500" spc="-1" strike="noStrike">
              <a:latin typeface="Arial"/>
            </a:endParaRPr>
          </a:p>
        </p:txBody>
      </p:sp>
      <p:sp>
        <p:nvSpPr>
          <p:cNvPr id="430" name="Shape 12"/>
          <p:cNvSpPr/>
          <p:nvPr/>
        </p:nvSpPr>
        <p:spPr>
          <a:xfrm>
            <a:off x="6575400" y="5083560"/>
            <a:ext cx="579960" cy="22680"/>
          </a:xfrm>
          <a:prstGeom prst="roundRect">
            <a:avLst>
              <a:gd name="adj" fmla="val 126907"/>
            </a:avLst>
          </a:prstGeom>
          <a:solidFill>
            <a:srgbClr val="d3d1c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Shape 13"/>
          <p:cNvSpPr/>
          <p:nvPr/>
        </p:nvSpPr>
        <p:spPr>
          <a:xfrm>
            <a:off x="6163200" y="4877640"/>
            <a:ext cx="434520" cy="434520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2" name="Text 14"/>
          <p:cNvSpPr/>
          <p:nvPr/>
        </p:nvSpPr>
        <p:spPr>
          <a:xfrm>
            <a:off x="6235920" y="4913640"/>
            <a:ext cx="289800" cy="36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51"/>
              </a:lnSpc>
              <a:buNone/>
              <a:tabLst>
                <a:tab algn="l" pos="0"/>
              </a:tabLst>
            </a:pPr>
            <a:r>
              <a:rPr b="0" lang="en-US" sz="22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3</a:t>
            </a:r>
            <a:endParaRPr b="0" lang="en-SG" sz="2250" spc="-1" strike="noStrike">
              <a:latin typeface="Arial"/>
            </a:endParaRPr>
          </a:p>
        </p:txBody>
      </p:sp>
      <p:sp>
        <p:nvSpPr>
          <p:cNvPr id="433" name="Text 15"/>
          <p:cNvSpPr/>
          <p:nvPr/>
        </p:nvSpPr>
        <p:spPr>
          <a:xfrm>
            <a:off x="7347960" y="4853520"/>
            <a:ext cx="2417040" cy="30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9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Metadata Cleanup</a:t>
            </a:r>
            <a:endParaRPr b="0" lang="en-SG" sz="1900" spc="-1" strike="noStrike">
              <a:latin typeface="Arial"/>
            </a:endParaRPr>
          </a:p>
        </p:txBody>
      </p:sp>
      <p:sp>
        <p:nvSpPr>
          <p:cNvPr id="434" name="Text 16"/>
          <p:cNvSpPr/>
          <p:nvPr/>
        </p:nvSpPr>
        <p:spPr>
          <a:xfrm>
            <a:off x="7347960" y="5271480"/>
            <a:ext cx="6605280" cy="61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161613"/>
                </a:solidFill>
                <a:latin typeface="Inter"/>
                <a:ea typeface="Inter"/>
              </a:rPr>
              <a:t>All tags, references, and indexed data for removed images are purged from the registry.</a:t>
            </a:r>
            <a:endParaRPr b="0" lang="en-SG" sz="1500" spc="-1" strike="noStrike">
              <a:latin typeface="Arial"/>
            </a:endParaRPr>
          </a:p>
        </p:txBody>
      </p:sp>
      <p:sp>
        <p:nvSpPr>
          <p:cNvPr id="435" name="Shape 17"/>
          <p:cNvSpPr/>
          <p:nvPr/>
        </p:nvSpPr>
        <p:spPr>
          <a:xfrm>
            <a:off x="6575400" y="6700320"/>
            <a:ext cx="579960" cy="22680"/>
          </a:xfrm>
          <a:prstGeom prst="roundRect">
            <a:avLst>
              <a:gd name="adj" fmla="val 126907"/>
            </a:avLst>
          </a:prstGeom>
          <a:solidFill>
            <a:srgbClr val="d3d1c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6" name="Shape 18"/>
          <p:cNvSpPr/>
          <p:nvPr/>
        </p:nvSpPr>
        <p:spPr>
          <a:xfrm>
            <a:off x="6163200" y="6494400"/>
            <a:ext cx="434520" cy="434520"/>
          </a:xfrm>
          <a:prstGeom prst="roundRect">
            <a:avLst>
              <a:gd name="adj" fmla="val 6668"/>
            </a:avLst>
          </a:prstGeom>
          <a:solidFill>
            <a:srgbClr val="edeb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7" name="Text 19"/>
          <p:cNvSpPr/>
          <p:nvPr/>
        </p:nvSpPr>
        <p:spPr>
          <a:xfrm>
            <a:off x="6235920" y="6530760"/>
            <a:ext cx="289800" cy="36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51"/>
              </a:lnSpc>
              <a:buNone/>
              <a:tabLst>
                <a:tab algn="l" pos="0"/>
              </a:tabLst>
            </a:pPr>
            <a:r>
              <a:rPr b="0" lang="en-US" sz="22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4</a:t>
            </a:r>
            <a:endParaRPr b="0" lang="en-SG" sz="2250" spc="-1" strike="noStrike">
              <a:latin typeface="Arial"/>
            </a:endParaRPr>
          </a:p>
        </p:txBody>
      </p:sp>
      <p:sp>
        <p:nvSpPr>
          <p:cNvPr id="438" name="Text 20"/>
          <p:cNvSpPr/>
          <p:nvPr/>
        </p:nvSpPr>
        <p:spPr>
          <a:xfrm>
            <a:off x="7347960" y="6470280"/>
            <a:ext cx="2417040" cy="30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350"/>
              </a:lnSpc>
              <a:buNone/>
              <a:tabLst>
                <a:tab algn="l" pos="0"/>
              </a:tabLst>
            </a:pPr>
            <a:r>
              <a:rPr b="0" lang="en-US" sz="19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Audit Logging</a:t>
            </a:r>
            <a:endParaRPr b="0" lang="en-SG" sz="1900" spc="-1" strike="noStrike">
              <a:latin typeface="Arial"/>
            </a:endParaRPr>
          </a:p>
        </p:txBody>
      </p:sp>
      <p:sp>
        <p:nvSpPr>
          <p:cNvPr id="439" name="Text 21"/>
          <p:cNvSpPr/>
          <p:nvPr/>
        </p:nvSpPr>
        <p:spPr>
          <a:xfrm>
            <a:off x="7347960" y="6888240"/>
            <a:ext cx="6605280" cy="61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401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161613"/>
                </a:solidFill>
                <a:latin typeface="Inter"/>
                <a:ea typeface="Inter"/>
              </a:rPr>
              <a:t>Each deletion action is logged with timestamp, approver, and complete image details.</a:t>
            </a:r>
            <a:endParaRPr b="0" lang="en-SG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Text 0"/>
          <p:cNvSpPr/>
          <p:nvPr/>
        </p:nvSpPr>
        <p:spPr>
          <a:xfrm>
            <a:off x="793800" y="2049480"/>
            <a:ext cx="73375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buNone/>
              <a:tabLst>
                <a:tab algn="l" pos="0"/>
              </a:tabLst>
            </a:pPr>
            <a:r>
              <a:rPr b="0" lang="en-US" sz="445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Benefits and Best Practices</a:t>
            </a:r>
            <a:endParaRPr b="0" lang="en-SG" sz="4450" spc="-1" strike="noStrike">
              <a:latin typeface="Arial"/>
            </a:endParaRPr>
          </a:p>
        </p:txBody>
      </p:sp>
      <p:sp>
        <p:nvSpPr>
          <p:cNvPr id="441" name="Text 1"/>
          <p:cNvSpPr/>
          <p:nvPr/>
        </p:nvSpPr>
        <p:spPr>
          <a:xfrm>
            <a:off x="793800" y="3325320"/>
            <a:ext cx="28350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Cost Reduction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442" name="Text 2"/>
          <p:cNvSpPr/>
          <p:nvPr/>
        </p:nvSpPr>
        <p:spPr>
          <a:xfrm>
            <a:off x="793800" y="3906360"/>
            <a:ext cx="39776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Organizations typically see 30-50% reduction in storage costs after implementing automated cleanup.</a:t>
            </a:r>
            <a:endParaRPr b="0" lang="en-SG" sz="1750" spc="-1" strike="noStrike">
              <a:latin typeface="Arial"/>
            </a:endParaRPr>
          </a:p>
        </p:txBody>
      </p:sp>
      <p:sp>
        <p:nvSpPr>
          <p:cNvPr id="443" name="Text 3"/>
          <p:cNvSpPr/>
          <p:nvPr/>
        </p:nvSpPr>
        <p:spPr>
          <a:xfrm>
            <a:off x="5333040" y="3325320"/>
            <a:ext cx="304020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Security Enhancement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444" name="Text 4"/>
          <p:cNvSpPr/>
          <p:nvPr/>
        </p:nvSpPr>
        <p:spPr>
          <a:xfrm>
            <a:off x="5333040" y="3906360"/>
            <a:ext cx="39776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Regular removal of vulnerable images significantly reduces the attack surface and compliance risks.</a:t>
            </a:r>
            <a:endParaRPr b="0" lang="en-SG" sz="1750" spc="-1" strike="noStrike">
              <a:latin typeface="Arial"/>
            </a:endParaRPr>
          </a:p>
        </p:txBody>
      </p:sp>
      <p:sp>
        <p:nvSpPr>
          <p:cNvPr id="445" name="Text 5"/>
          <p:cNvSpPr/>
          <p:nvPr/>
        </p:nvSpPr>
        <p:spPr>
          <a:xfrm>
            <a:off x="9871920" y="3325320"/>
            <a:ext cx="297036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5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61613"/>
                </a:solidFill>
                <a:latin typeface="DM Sans Medium"/>
                <a:ea typeface="DM Sans Medium"/>
              </a:rPr>
              <a:t>Operational Efficiency</a:t>
            </a:r>
            <a:endParaRPr b="0" lang="en-SG" sz="2200" spc="-1" strike="noStrike">
              <a:latin typeface="Arial"/>
            </a:endParaRPr>
          </a:p>
        </p:txBody>
      </p:sp>
      <p:sp>
        <p:nvSpPr>
          <p:cNvPr id="446" name="Text 6"/>
          <p:cNvSpPr/>
          <p:nvPr/>
        </p:nvSpPr>
        <p:spPr>
          <a:xfrm>
            <a:off x="9871920" y="3906360"/>
            <a:ext cx="3977640" cy="108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Cleaner registries improve developer productivity and CI/CD pipeline performance.</a:t>
            </a:r>
            <a:endParaRPr b="0" lang="en-SG" sz="1750" spc="-1" strike="noStrike">
              <a:latin typeface="Arial"/>
            </a:endParaRPr>
          </a:p>
        </p:txBody>
      </p:sp>
      <p:sp>
        <p:nvSpPr>
          <p:cNvPr id="447" name="Text 7"/>
          <p:cNvSpPr/>
          <p:nvPr/>
        </p:nvSpPr>
        <p:spPr>
          <a:xfrm>
            <a:off x="793800" y="5454360"/>
            <a:ext cx="13042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161613"/>
                </a:solidFill>
                <a:latin typeface="Inter"/>
                <a:ea typeface="Inter"/>
              </a:rPr>
              <a:t>Implement image tagging conventions. Set clear retention policies. Consider environment-specific rules. Document exceptions for compliance or legacy systems.</a:t>
            </a:r>
            <a:endParaRPr b="0" lang="en-SG" sz="17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LibreOffice/7.3.7.2$Linux_X86_64 LibreOffice_project/30$Build-2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2025-03-12T12:31:30Z</dcterms:created>
  <dc:creator>PptxGenJS</dc:creator>
  <dc:description/>
  <dc:language>en-SG</dc:language>
  <cp:lastModifiedBy/>
  <dcterms:modified xsi:type="dcterms:W3CDTF">2025-03-12T20:32:55Z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